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75" r:id="rId3"/>
    <p:sldId id="269" r:id="rId4"/>
    <p:sldId id="267" r:id="rId5"/>
    <p:sldId id="282" r:id="rId6"/>
    <p:sldId id="284" r:id="rId7"/>
    <p:sldId id="287" r:id="rId8"/>
    <p:sldId id="272" r:id="rId9"/>
    <p:sldId id="281" r:id="rId10"/>
    <p:sldId id="280" r:id="rId11"/>
    <p:sldId id="286" r:id="rId12"/>
    <p:sldId id="276" r:id="rId13"/>
    <p:sldId id="288" r:id="rId1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4646"/>
  </p:normalViewPr>
  <p:slideViewPr>
    <p:cSldViewPr snapToGrid="0" snapToObjects="1">
      <p:cViewPr>
        <p:scale>
          <a:sx n="209" d="100"/>
          <a:sy n="209" d="100"/>
        </p:scale>
        <p:origin x="-4880" y="-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3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72AEC-F631-4F21-9B46-788B3373531C}" type="datetimeFigureOut">
              <a:rPr lang="de-AT" smtClean="0"/>
              <a:t>26.02.19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DD16-C914-4623-9B59-F4C6BACF29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041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26.02.19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FF00CEC-5D95-EC48-BF71-77DE924A96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3097966"/>
              </p:ext>
            </p:extLst>
          </p:nvPr>
        </p:nvGraphicFramePr>
        <p:xfrm>
          <a:off x="2519881" y="2108867"/>
          <a:ext cx="7200000" cy="1152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 / 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Außenmantel /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9715088"/>
              </p:ext>
            </p:extLst>
          </p:nvPr>
        </p:nvGraphicFramePr>
        <p:xfrm>
          <a:off x="611881" y="1665133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9036263"/>
              </p:ext>
            </p:extLst>
          </p:nvPr>
        </p:nvGraphicFramePr>
        <p:xfrm>
          <a:off x="611881" y="1656000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-sebring.com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BMW R1250 GS MY 18-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02/2019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BMW R1250 GS MY 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Leistungsdiagramm / </a:t>
            </a:r>
            <a:r>
              <a:rPr lang="de-AT" dirty="0" err="1">
                <a:solidFill>
                  <a:schemeClr val="tx1"/>
                </a:solidFill>
              </a:rPr>
              <a:t>Dyno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chart</a:t>
            </a:r>
            <a:r>
              <a:rPr lang="de-AT" dirty="0">
                <a:solidFill>
                  <a:schemeClr val="tx1"/>
                </a:solidFill>
              </a:rPr>
              <a:t> HEXACONE / Black </a:t>
            </a:r>
            <a:r>
              <a:rPr lang="de-AT" dirty="0" err="1">
                <a:solidFill>
                  <a:schemeClr val="tx1"/>
                </a:solidFill>
              </a:rPr>
              <a:t>Hawk</a:t>
            </a:r>
            <a:r>
              <a:rPr lang="de-AT" dirty="0">
                <a:solidFill>
                  <a:schemeClr val="tx1"/>
                </a:solidFill>
              </a:rPr>
              <a:t> RACING</a:t>
            </a:r>
          </a:p>
        </p:txBody>
      </p:sp>
      <p:sp>
        <p:nvSpPr>
          <p:cNvPr id="5" name="Flussdiagramm: Daten 4"/>
          <p:cNvSpPr/>
          <p:nvPr/>
        </p:nvSpPr>
        <p:spPr>
          <a:xfrm>
            <a:off x="8405628" y="790413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FACTORY FACTS:</a:t>
            </a:r>
          </a:p>
          <a:p>
            <a:pPr lvl="0" algn="ctr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+ 6,7 HP/ </a:t>
            </a:r>
            <a:r>
              <a:rPr lang="de-AT" sz="1000" dirty="0">
                <a:solidFill>
                  <a:prstClr val="black"/>
                </a:solidFill>
              </a:rPr>
              <a:t>6500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+ 7,0 </a:t>
            </a:r>
            <a:r>
              <a:rPr lang="de-AT" dirty="0" err="1">
                <a:solidFill>
                  <a:prstClr val="black"/>
                </a:solidFill>
              </a:rPr>
              <a:t>Nm</a:t>
            </a:r>
            <a:r>
              <a:rPr lang="de-AT" dirty="0">
                <a:solidFill>
                  <a:prstClr val="black"/>
                </a:solidFill>
              </a:rPr>
              <a:t> / </a:t>
            </a:r>
            <a:r>
              <a:rPr lang="de-AT" sz="1000" dirty="0">
                <a:solidFill>
                  <a:prstClr val="black"/>
                </a:solidFill>
              </a:rPr>
              <a:t>6500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12327" r="8046" b="5912"/>
          <a:stretch/>
        </p:blipFill>
        <p:spPr>
          <a:xfrm>
            <a:off x="6509691" y="3188590"/>
            <a:ext cx="5110090" cy="33416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12956" r="8491" b="7170"/>
          <a:stretch/>
        </p:blipFill>
        <p:spPr>
          <a:xfrm>
            <a:off x="360001" y="1357473"/>
            <a:ext cx="5284800" cy="34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BMW R1250 GS MY 18-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46371"/>
              </p:ext>
            </p:extLst>
          </p:nvPr>
        </p:nvGraphicFramePr>
        <p:xfrm>
          <a:off x="422694" y="1085473"/>
          <a:ext cx="11409440" cy="4969481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311499">
                  <a:extLst>
                    <a:ext uri="{9D8B030D-6E8A-4147-A177-3AD203B41FA5}">
                      <a16:colId xmlns:a16="http://schemas.microsoft.com/office/drawing/2014/main" val="621993956"/>
                    </a:ext>
                  </a:extLst>
                </a:gridCol>
                <a:gridCol w="405741">
                  <a:extLst>
                    <a:ext uri="{9D8B030D-6E8A-4147-A177-3AD203B41FA5}">
                      <a16:colId xmlns:a16="http://schemas.microsoft.com/office/drawing/2014/main" val="1537433590"/>
                    </a:ext>
                  </a:extLst>
                </a:gridCol>
                <a:gridCol w="426989">
                  <a:extLst>
                    <a:ext uri="{9D8B030D-6E8A-4147-A177-3AD203B41FA5}">
                      <a16:colId xmlns:a16="http://schemas.microsoft.com/office/drawing/2014/main" val="3173829691"/>
                    </a:ext>
                  </a:extLst>
                </a:gridCol>
                <a:gridCol w="1568725">
                  <a:extLst>
                    <a:ext uri="{9D8B030D-6E8A-4147-A177-3AD203B41FA5}">
                      <a16:colId xmlns:a16="http://schemas.microsoft.com/office/drawing/2014/main" val="3683021515"/>
                    </a:ext>
                  </a:extLst>
                </a:gridCol>
                <a:gridCol w="1759344">
                  <a:extLst>
                    <a:ext uri="{9D8B030D-6E8A-4147-A177-3AD203B41FA5}">
                      <a16:colId xmlns:a16="http://schemas.microsoft.com/office/drawing/2014/main" val="2543899542"/>
                    </a:ext>
                  </a:extLst>
                </a:gridCol>
                <a:gridCol w="1273559">
                  <a:extLst>
                    <a:ext uri="{9D8B030D-6E8A-4147-A177-3AD203B41FA5}">
                      <a16:colId xmlns:a16="http://schemas.microsoft.com/office/drawing/2014/main" val="3990816104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1988845161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603290900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val="4075917394"/>
                    </a:ext>
                  </a:extLst>
                </a:gridCol>
                <a:gridCol w="1092247">
                  <a:extLst>
                    <a:ext uri="{9D8B030D-6E8A-4147-A177-3AD203B41FA5}">
                      <a16:colId xmlns:a16="http://schemas.microsoft.com/office/drawing/2014/main" val="1336143788"/>
                    </a:ext>
                  </a:extLst>
                </a:gridCol>
              </a:tblGrid>
              <a:tr h="393283"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39297"/>
                  </a:ext>
                </a:extLst>
              </a:tr>
              <a:tr h="331005">
                <a:tc rowSpan="9">
                  <a:txBody>
                    <a:bodyPr/>
                    <a:lstStyle/>
                    <a:p>
                      <a:pPr algn="l"/>
                      <a:r>
                        <a:rPr lang="de-DE" sz="8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R1250 GS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1G12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(Euro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br>
                        <a:rPr lang="de-DE" sz="8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8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R1250 GS </a:t>
                      </a:r>
                      <a:r>
                        <a:rPr lang="de-AT" sz="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Adventure</a:t>
                      </a:r>
                      <a:r>
                        <a:rPr lang="de-DE"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1G12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(Euro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800" b="1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54</a:t>
                      </a: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54</a:t>
                      </a: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– Verbindungsrohr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 steel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connecting tube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EG-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EC- APPOVAL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0105 088016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231,00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865944"/>
                  </a:ext>
                </a:extLst>
              </a:tr>
              <a:tr h="331005">
                <a:tc vMerge="1">
                  <a:txBody>
                    <a:bodyPr/>
                    <a:lstStyle/>
                    <a:p>
                      <a:pPr algn="l"/>
                      <a:endParaRPr lang="de-DE" sz="800" b="1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mit Carbon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Hitzeschutzabdeckung 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Carbon 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heat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protecting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shield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84682 100265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699655"/>
                  </a:ext>
                </a:extLst>
              </a:tr>
              <a:tr h="31095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mit Carbon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Hitzeschutzabdeckung 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with Carbon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heat protecting shield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 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84782 100265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548,00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87954"/>
                  </a:ext>
                </a:extLst>
              </a:tr>
              <a:tr h="33100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HEXACONE mit Carbon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Hitzeschutzabdeckung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HEXACONE with Carbon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heat protecting shield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4882 088016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700,00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34753"/>
                  </a:ext>
                </a:extLst>
              </a:tr>
              <a:tr h="33100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HAWK mit Carbon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Hitzeschutzabdeckung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 HAWK 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 Carbon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heat protecting shield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 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64782 088016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667,00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599767"/>
                  </a:ext>
                </a:extLst>
              </a:tr>
              <a:tr h="32346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8 mit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CARBON Hitzeschutzabdeckung und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Soundeinsatz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with CARBON heat protection cover and removable sound insert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84683 100265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7608"/>
                  </a:ext>
                </a:extLst>
              </a:tr>
              <a:tr h="28251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mit CARBON Hitzeschutzabdeckung und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Soundeinsatz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8 with CARBON heat protection cover and removable sound insert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84783 100265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548,00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517723"/>
                  </a:ext>
                </a:extLst>
              </a:tr>
              <a:tr h="34495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HEXACONE mit CARBON Hitzeschutzabdeckung und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Soundeinsatz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HEXACONE with CARBON heat protection cover and removable sound insert</a:t>
                      </a:r>
                    </a:p>
                    <a:p>
                      <a:pPr marL="0" algn="l" defTabSz="457200" rtl="0" eaLnBrk="1" latinLnBrk="0" hangingPunct="1"/>
                      <a:endParaRPr lang="en-US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4883 088016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700,00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594838"/>
                  </a:ext>
                </a:extLst>
              </a:tr>
              <a:tr h="337782">
                <a:tc vMerge="1">
                  <a:txBody>
                    <a:bodyPr/>
                    <a:lstStyle/>
                    <a:p>
                      <a:pPr algn="l"/>
                      <a:endParaRPr lang="de-DE" sz="800" b="1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- Krümmer (2-1) ohne Kat. anstelle Serienkrümmer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dirty="0"/>
                        <a:t>Bei Einbau</a:t>
                      </a:r>
                      <a:r>
                        <a:rPr lang="de-AT" sz="800" b="1" baseline="0" dirty="0"/>
                        <a:t> des optionalen Krümmers empfehlen wir das Steuergerät neu zu programmieren da sonst die </a:t>
                      </a:r>
                      <a:r>
                        <a:rPr lang="de-AT" sz="800" b="1" baseline="0" dirty="0" err="1"/>
                        <a:t>Motorkontrolleuchte</a:t>
                      </a:r>
                      <a:r>
                        <a:rPr lang="de-AT" sz="800" b="1" baseline="0" dirty="0"/>
                        <a:t> aufleuchten wird, eine bessere Leistung und Gasannahme wird dadurch ebenfalls erreicht.</a:t>
                      </a:r>
                      <a:endParaRPr lang="de-AT" sz="8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 steel header (2-1) no cat. Instead of original header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When installing optional header, remapping the ECU is recommended in order to prevent »check engine light« warning signal and achieve optimized performance and throttle response.</a:t>
                      </a:r>
                      <a:endParaRPr lang="de-AT" sz="8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 (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0101 088118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791009"/>
                  </a:ext>
                </a:extLst>
              </a:tr>
              <a:tr h="209938">
                <a:tc gridSpan="10"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2019 in Euro exkl. MwSt. / Prices 2019 in Euro excl. VAT                                                                                                                                                                          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                                                                           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expected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  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694767842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60001" y="750215"/>
            <a:ext cx="1080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FF0000"/>
              </a:buClr>
            </a:pPr>
            <a:r>
              <a:rPr lang="de-D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Artikelnummern im Detail / Part </a:t>
            </a:r>
            <a:r>
              <a:rPr lang="de-D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numbers</a:t>
            </a:r>
            <a:r>
              <a:rPr lang="de-D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D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detail</a:t>
            </a:r>
            <a:r>
              <a:rPr lang="de-D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27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BMW R1250 GS MY 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9947" y="862643"/>
            <a:ext cx="11079817" cy="345056"/>
          </a:xfrm>
        </p:spPr>
        <p:txBody>
          <a:bodyPr>
            <a:normAutofit/>
          </a:bodyPr>
          <a:lstStyle/>
          <a:p>
            <a:r>
              <a:rPr lang="de-AT" sz="1200" dirty="0">
                <a:solidFill>
                  <a:schemeClr val="tx1"/>
                </a:solidFill>
              </a:rPr>
              <a:t>Set Artikelnummern / Set </a:t>
            </a:r>
            <a:r>
              <a:rPr lang="de-AT" sz="1200" dirty="0" err="1">
                <a:solidFill>
                  <a:schemeClr val="tx1"/>
                </a:solidFill>
              </a:rPr>
              <a:t>part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numbers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</a:p>
          <a:p>
            <a:endParaRPr lang="de-AT" sz="12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16832"/>
              </p:ext>
            </p:extLst>
          </p:nvPr>
        </p:nvGraphicFramePr>
        <p:xfrm>
          <a:off x="360001" y="1431984"/>
          <a:ext cx="11473132" cy="422353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963392">
                  <a:extLst>
                    <a:ext uri="{9D8B030D-6E8A-4147-A177-3AD203B41FA5}">
                      <a16:colId xmlns:a16="http://schemas.microsoft.com/office/drawing/2014/main" val="3663887557"/>
                    </a:ext>
                  </a:extLst>
                </a:gridCol>
                <a:gridCol w="359083">
                  <a:extLst>
                    <a:ext uri="{9D8B030D-6E8A-4147-A177-3AD203B41FA5}">
                      <a16:colId xmlns:a16="http://schemas.microsoft.com/office/drawing/2014/main" val="2299874283"/>
                    </a:ext>
                  </a:extLst>
                </a:gridCol>
                <a:gridCol w="402873">
                  <a:extLst>
                    <a:ext uri="{9D8B030D-6E8A-4147-A177-3AD203B41FA5}">
                      <a16:colId xmlns:a16="http://schemas.microsoft.com/office/drawing/2014/main" val="2963819502"/>
                    </a:ext>
                  </a:extLst>
                </a:gridCol>
                <a:gridCol w="1786656">
                  <a:extLst>
                    <a:ext uri="{9D8B030D-6E8A-4147-A177-3AD203B41FA5}">
                      <a16:colId xmlns:a16="http://schemas.microsoft.com/office/drawing/2014/main" val="2911322086"/>
                    </a:ext>
                  </a:extLst>
                </a:gridCol>
                <a:gridCol w="1523912">
                  <a:extLst>
                    <a:ext uri="{9D8B030D-6E8A-4147-A177-3AD203B41FA5}">
                      <a16:colId xmlns:a16="http://schemas.microsoft.com/office/drawing/2014/main" val="1420864933"/>
                    </a:ext>
                  </a:extLst>
                </a:gridCol>
                <a:gridCol w="890430">
                  <a:extLst>
                    <a:ext uri="{9D8B030D-6E8A-4147-A177-3AD203B41FA5}">
                      <a16:colId xmlns:a16="http://schemas.microsoft.com/office/drawing/2014/main" val="1820136038"/>
                    </a:ext>
                  </a:extLst>
                </a:gridCol>
                <a:gridCol w="1241584">
                  <a:extLst>
                    <a:ext uri="{9D8B030D-6E8A-4147-A177-3AD203B41FA5}">
                      <a16:colId xmlns:a16="http://schemas.microsoft.com/office/drawing/2014/main" val="2760212074"/>
                    </a:ext>
                  </a:extLst>
                </a:gridCol>
                <a:gridCol w="992797">
                  <a:extLst>
                    <a:ext uri="{9D8B030D-6E8A-4147-A177-3AD203B41FA5}">
                      <a16:colId xmlns:a16="http://schemas.microsoft.com/office/drawing/2014/main" val="1840872706"/>
                    </a:ext>
                  </a:extLst>
                </a:gridCol>
                <a:gridCol w="1438158">
                  <a:extLst>
                    <a:ext uri="{9D8B030D-6E8A-4147-A177-3AD203B41FA5}">
                      <a16:colId xmlns:a16="http://schemas.microsoft.com/office/drawing/2014/main" val="2490847812"/>
                    </a:ext>
                  </a:extLst>
                </a:gridCol>
                <a:gridCol w="927848">
                  <a:extLst>
                    <a:ext uri="{9D8B030D-6E8A-4147-A177-3AD203B41FA5}">
                      <a16:colId xmlns:a16="http://schemas.microsoft.com/office/drawing/2014/main" val="3505433482"/>
                    </a:ext>
                  </a:extLst>
                </a:gridCol>
                <a:gridCol w="946399">
                  <a:extLst>
                    <a:ext uri="{9D8B030D-6E8A-4147-A177-3AD203B41FA5}">
                      <a16:colId xmlns:a16="http://schemas.microsoft.com/office/drawing/2014/main" val="3010849884"/>
                    </a:ext>
                  </a:extLst>
                </a:gridCol>
              </a:tblGrid>
              <a:tr h="367393"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</a:t>
                      </a:r>
                      <a:r>
                        <a:rPr lang="de-DE" sz="8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halldämpfer </a:t>
                      </a:r>
                    </a:p>
                    <a:p>
                      <a:pPr algn="ctr"/>
                      <a:r>
                        <a:rPr lang="de-DE" sz="8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8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</a:t>
                      </a:r>
                    </a:p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8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98224"/>
                  </a:ext>
                </a:extLst>
              </a:tr>
              <a:tr h="379888">
                <a:tc rowSpan="8">
                  <a:txBody>
                    <a:bodyPr/>
                    <a:lstStyle/>
                    <a:p>
                      <a:pPr algn="l"/>
                      <a:r>
                        <a:rPr lang="de-DE" sz="8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R1250 GS</a:t>
                      </a:r>
                    </a:p>
                    <a:p>
                      <a:pPr algn="l"/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1G12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(Euro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</a:p>
                    <a:p>
                      <a:pPr algn="l"/>
                      <a:endParaRPr lang="de-DE" sz="8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8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R1250 GS </a:t>
                      </a:r>
                      <a:r>
                        <a:rPr lang="de-AT" sz="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Adventure</a:t>
                      </a:r>
                      <a:r>
                        <a:rPr lang="de-DE" sz="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1G12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(Euro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800" b="1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 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54</a:t>
                      </a: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54</a:t>
                      </a:r>
                    </a:p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 on (Schalldämpfer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inkl. 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Carbon Hitzeschutzabdeckung)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incl.</a:t>
                      </a:r>
                    </a:p>
                    <a:p>
                      <a:pPr marL="0" algn="l" defTabSz="457200" rtl="0" eaLnBrk="1" latinLnBrk="0" hangingPunct="1"/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Carbon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heat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protecting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shield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HEXACONE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094882 088016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717,00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276954"/>
                  </a:ext>
                </a:extLst>
              </a:tr>
              <a:tr h="3450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AT" sz="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0964782 088016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AT" sz="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9165"/>
                  </a:ext>
                </a:extLst>
              </a:tr>
              <a:tr h="38103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8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0584682 088216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748,00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27682"/>
                  </a:ext>
                </a:extLst>
              </a:tr>
              <a:tr h="35582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kumimoji="0" lang="de-DE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0584782 088216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779,00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373693"/>
                  </a:ext>
                </a:extLst>
              </a:tr>
              <a:tr h="36328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</a:t>
                      </a:r>
                      <a:r>
                        <a:rPr lang="en-US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r>
                        <a:rPr lang="en-US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inkl</a:t>
                      </a:r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CARBON </a:t>
                      </a:r>
                      <a:r>
                        <a:rPr lang="en-US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Hitzeschutzabdeckung</a:t>
                      </a:r>
                      <a:endParaRPr lang="en-US" sz="800" b="0" i="0" kern="1200" baseline="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und </a:t>
                      </a:r>
                      <a:r>
                        <a:rPr lang="en-US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en-US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Soundeinsatz</a:t>
                      </a:r>
                      <a:endParaRPr lang="en-US" sz="800" b="0" i="0" kern="1200" baseline="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(silencer) incl.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CARBON heat protection cover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 removable sound input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matt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AT" sz="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0584683 088216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446356"/>
                  </a:ext>
                </a:extLst>
              </a:tr>
              <a:tr h="340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 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AT" sz="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0584783 088216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799880"/>
                  </a:ext>
                </a:extLst>
              </a:tr>
              <a:tr h="32780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HEXACONE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094883 088016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389955"/>
                  </a:ext>
                </a:extLst>
              </a:tr>
              <a:tr h="379562">
                <a:tc vMerge="1">
                  <a:txBody>
                    <a:bodyPr/>
                    <a:lstStyle/>
                    <a:p>
                      <a:pPr algn="l"/>
                      <a:endParaRPr lang="de-DE" sz="800" b="1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- Krümmer (2-1) ohne Kat. anstelle Serienkrümmer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dirty="0"/>
                        <a:t>Bei Einbau</a:t>
                      </a:r>
                      <a:r>
                        <a:rPr lang="de-AT" sz="800" b="1" baseline="0" dirty="0"/>
                        <a:t> des optionalen Krümmers empfehlen wir das Steuergerät neu zu programmieren da sonst die </a:t>
                      </a:r>
                      <a:r>
                        <a:rPr lang="de-AT" sz="800" b="1" baseline="0" dirty="0" err="1"/>
                        <a:t>Motorkontrolleuchte</a:t>
                      </a:r>
                      <a:r>
                        <a:rPr lang="de-AT" sz="800" b="1" baseline="0" dirty="0"/>
                        <a:t> aufleuchten wird, eine bessere Leistung und Gasannahme wird dadurch ebenfalls erreicht.</a:t>
                      </a:r>
                      <a:endParaRPr lang="de-AT" sz="800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 steel header (2-1) no cat. instead of original header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When installing optional header, remapping the ECU is recommended in order to prevent »check engine light« warning signal and achieve optimized performance and throttle response.</a:t>
                      </a:r>
                      <a:endParaRPr lang="de-AT" sz="800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 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0101 088118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31329"/>
                  </a:ext>
                </a:extLst>
              </a:tr>
              <a:tr h="179237">
                <a:tc gridSpan="11">
                  <a:txBody>
                    <a:bodyPr/>
                    <a:lstStyle/>
                    <a:p>
                      <a:pPr algn="l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2019 in Euro exkl. MwSt. / Prices 2019 in Euro excl. VAT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                                                        </a:t>
                      </a: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8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8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expected</a:t>
                      </a:r>
                      <a:r>
                        <a:rPr lang="de-DE" sz="8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  </a:t>
                      </a:r>
                      <a:endParaRPr lang="de-DE" sz="8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9205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81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78969-800B-9F4B-A4CD-1DCD68338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R1250 GS MY 18-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4301" y="464192"/>
            <a:ext cx="11641499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FF0000"/>
              </a:buClr>
            </a:pPr>
            <a:endParaRPr lang="de-DE" sz="14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1000"/>
              </a:spcBef>
              <a:buClr>
                <a:srgbClr val="FF0000"/>
              </a:buClr>
            </a:pPr>
            <a:r>
              <a:rPr lang="de-D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REMUS 8 stainless steel matt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12578" r="26124" b="12957"/>
          <a:stretch/>
        </p:blipFill>
        <p:spPr>
          <a:xfrm>
            <a:off x="2935060" y="1115652"/>
            <a:ext cx="5761861" cy="49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6AE3-4658-A149-B00C-0F1154F2F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R1250 GS MY 18-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D8F2BB-6995-CF46-9464-22162A5A4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878" y="826477"/>
            <a:ext cx="10921886" cy="613523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REMUS 8 stainless steel </a:t>
            </a:r>
            <a:r>
              <a:rPr lang="de-DE" dirty="0" err="1">
                <a:solidFill>
                  <a:schemeClr val="tx1"/>
                </a:solidFill>
              </a:rPr>
              <a:t>black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336" r="8252" b="563"/>
          <a:stretch/>
        </p:blipFill>
        <p:spPr>
          <a:xfrm>
            <a:off x="360001" y="1417618"/>
            <a:ext cx="7159480" cy="4652442"/>
          </a:xfrm>
          <a:prstGeom prst="rect">
            <a:avLst/>
          </a:prstGeom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30C602-9E96-7F4A-AAEF-E65B797E1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5"/>
          <a:stretch/>
        </p:blipFill>
        <p:spPr>
          <a:xfrm>
            <a:off x="7757358" y="924127"/>
            <a:ext cx="3196483" cy="52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BMW R1250 GS MY 18- 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03848" y="836762"/>
            <a:ext cx="10915915" cy="60323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BLACK HAWK stainless steel </a:t>
            </a:r>
            <a:r>
              <a:rPr lang="de-DE" dirty="0" err="1">
                <a:solidFill>
                  <a:schemeClr val="tx1"/>
                </a:solidFill>
              </a:rPr>
              <a:t>black</a:t>
            </a:r>
            <a:endParaRPr lang="de-DE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9231" r="15757" b="-816"/>
          <a:stretch/>
        </p:blipFill>
        <p:spPr>
          <a:xfrm>
            <a:off x="2626469" y="1092362"/>
            <a:ext cx="7684850" cy="53181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3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BMW R1250 GS MY 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836762"/>
            <a:ext cx="10799763" cy="603238"/>
          </a:xfrm>
        </p:spPr>
        <p:txBody>
          <a:bodyPr/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HEXACONE </a:t>
            </a:r>
            <a:r>
              <a:rPr lang="de-DE" dirty="0" err="1">
                <a:solidFill>
                  <a:schemeClr val="tx1"/>
                </a:solidFill>
              </a:rPr>
              <a:t>Titanium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145" t="9119" r="9288"/>
          <a:stretch/>
        </p:blipFill>
        <p:spPr>
          <a:xfrm>
            <a:off x="1866585" y="1089498"/>
            <a:ext cx="9120284" cy="52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BMW R1250 GS MY 18- 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078" r="16551" b="2192"/>
          <a:stretch/>
        </p:blipFill>
        <p:spPr>
          <a:xfrm>
            <a:off x="445711" y="1252017"/>
            <a:ext cx="5609343" cy="42676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6594" y="909365"/>
            <a:ext cx="2708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Krümmer / </a:t>
            </a:r>
            <a:r>
              <a:rPr lang="de-A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header</a:t>
            </a:r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stainless steel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71414"/>
              </p:ext>
            </p:extLst>
          </p:nvPr>
        </p:nvGraphicFramePr>
        <p:xfrm>
          <a:off x="5888115" y="4951562"/>
          <a:ext cx="3714834" cy="89485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915566">
                  <a:extLst>
                    <a:ext uri="{9D8B030D-6E8A-4147-A177-3AD203B41FA5}">
                      <a16:colId xmlns:a16="http://schemas.microsoft.com/office/drawing/2014/main" val="351067192"/>
                    </a:ext>
                  </a:extLst>
                </a:gridCol>
                <a:gridCol w="810641">
                  <a:extLst>
                    <a:ext uri="{9D8B030D-6E8A-4147-A177-3AD203B41FA5}">
                      <a16:colId xmlns:a16="http://schemas.microsoft.com/office/drawing/2014/main" val="3211023035"/>
                    </a:ext>
                  </a:extLst>
                </a:gridCol>
                <a:gridCol w="988627">
                  <a:extLst>
                    <a:ext uri="{9D8B030D-6E8A-4147-A177-3AD203B41FA5}">
                      <a16:colId xmlns:a16="http://schemas.microsoft.com/office/drawing/2014/main" val="2814988299"/>
                    </a:ext>
                  </a:extLst>
                </a:gridCol>
              </a:tblGrid>
              <a:tr h="213887">
                <a:tc rowSpan="2">
                  <a:txBody>
                    <a:bodyPr/>
                    <a:lstStyle/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Außenmantel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sleeve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98767"/>
                  </a:ext>
                </a:extLst>
              </a:tr>
              <a:tr h="385962"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47386"/>
                  </a:ext>
                </a:extLst>
              </a:tr>
              <a:tr h="295003">
                <a:tc>
                  <a:txBody>
                    <a:bodyPr/>
                    <a:lstStyle/>
                    <a:p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Krümmer</a:t>
                      </a:r>
                      <a:r>
                        <a:rPr lang="de-DE" sz="10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/ </a:t>
                      </a:r>
                      <a:r>
                        <a:rPr lang="de-DE" sz="10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header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4,45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3,50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45685"/>
                  </a:ext>
                </a:extLst>
              </a:tr>
            </a:tbl>
          </a:graphicData>
        </a:graphic>
      </p:graphicFrame>
      <p:sp>
        <p:nvSpPr>
          <p:cNvPr id="8" name="Flussdiagramm: Daten 7"/>
          <p:cNvSpPr/>
          <p:nvPr/>
        </p:nvSpPr>
        <p:spPr>
          <a:xfrm>
            <a:off x="8647167" y="796682"/>
            <a:ext cx="2446403" cy="1482048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sz="1000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534" y="796682"/>
            <a:ext cx="2456901" cy="1487553"/>
          </a:xfrm>
          <a:prstGeom prst="rect">
            <a:avLst/>
          </a:prstGeom>
        </p:spPr>
      </p:pic>
      <p:sp>
        <p:nvSpPr>
          <p:cNvPr id="10" name="Flussdiagramm: Daten 9"/>
          <p:cNvSpPr/>
          <p:nvPr/>
        </p:nvSpPr>
        <p:spPr>
          <a:xfrm>
            <a:off x="8152586" y="2605353"/>
            <a:ext cx="2446403" cy="1482048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sz="1000" dirty="0">
              <a:solidFill>
                <a:prstClr val="black"/>
              </a:solidFill>
            </a:endParaRPr>
          </a:p>
        </p:txBody>
      </p:sp>
      <p:sp>
        <p:nvSpPr>
          <p:cNvPr id="11" name="Flussdiagramm: Daten 10"/>
          <p:cNvSpPr/>
          <p:nvPr/>
        </p:nvSpPr>
        <p:spPr>
          <a:xfrm>
            <a:off x="5616420" y="2614927"/>
            <a:ext cx="2446403" cy="1482048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sz="10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50964" y="909365"/>
            <a:ext cx="17425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FACTS:</a:t>
            </a: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Remus 8 EG</a:t>
            </a: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+ 3,1 PS / 6000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+ 5,6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Nm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/ 3200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9106619" y="878746"/>
            <a:ext cx="14923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FACTS:</a:t>
            </a: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Remus 8 Racing</a:t>
            </a: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+ 4,6 PS / 6000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+ 9,3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Nm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/ 3200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55534" y="2747196"/>
            <a:ext cx="151824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FACTS:</a:t>
            </a:r>
          </a:p>
          <a:p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Hexacone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/Black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Hawk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EG</a:t>
            </a: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+ 2,1 PS / 6900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+ 4,7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Nm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/ 5700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651168" y="2747196"/>
            <a:ext cx="16573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FACTORY FACTS:</a:t>
            </a:r>
          </a:p>
          <a:p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Hexacone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/ Black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Hawk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Racing</a:t>
            </a: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+ 8,1 PS / 6900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+ 10,4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Nm</a:t>
            </a:r>
            <a:r>
              <a:rPr lang="de-AT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/ 3400 </a:t>
            </a:r>
            <a:r>
              <a:rPr lang="de-AT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rpm</a:t>
            </a:r>
            <a:endParaRPr lang="de-AT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Daten 6"/>
          <p:cNvSpPr/>
          <p:nvPr/>
        </p:nvSpPr>
        <p:spPr>
          <a:xfrm>
            <a:off x="8405628" y="790413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4E5C15-6F7A-274F-8D3D-43C5C64B9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R1250 GS MY 18-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8CB86-4AB8-A14C-8A47-FF560B24D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Leistungsdiagramm / </a:t>
            </a:r>
            <a:r>
              <a:rPr lang="de-DE" dirty="0" err="1">
                <a:solidFill>
                  <a:schemeClr val="tx1"/>
                </a:solidFill>
              </a:rPr>
              <a:t>Dyno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chart</a:t>
            </a:r>
            <a:r>
              <a:rPr lang="de-DE" dirty="0">
                <a:solidFill>
                  <a:schemeClr val="tx1"/>
                </a:solidFill>
              </a:rPr>
              <a:t>  REMUS 8 EG</a:t>
            </a:r>
          </a:p>
        </p:txBody>
      </p:sp>
      <p:sp>
        <p:nvSpPr>
          <p:cNvPr id="5" name="Rechteck 4"/>
          <p:cNvSpPr/>
          <p:nvPr/>
        </p:nvSpPr>
        <p:spPr>
          <a:xfrm>
            <a:off x="9141748" y="833599"/>
            <a:ext cx="2378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dirty="0"/>
          </a:p>
          <a:p>
            <a:r>
              <a:rPr lang="de-AT" dirty="0"/>
              <a:t>FACTORY FACTS:</a:t>
            </a:r>
          </a:p>
          <a:p>
            <a:pPr algn="ctr"/>
            <a:endParaRPr lang="de-AT" dirty="0"/>
          </a:p>
          <a:p>
            <a:pPr lvl="0"/>
            <a:r>
              <a:rPr lang="de-AT" dirty="0"/>
              <a:t>+ 4,7 HP/ </a:t>
            </a:r>
            <a:r>
              <a:rPr lang="de-AT" sz="1000" dirty="0">
                <a:solidFill>
                  <a:prstClr val="black"/>
                </a:solidFill>
              </a:rPr>
              <a:t>5600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/>
          </a:p>
          <a:p>
            <a:r>
              <a:rPr lang="de-AT" dirty="0"/>
              <a:t>+ 5,3 </a:t>
            </a:r>
            <a:r>
              <a:rPr lang="de-AT" dirty="0" err="1"/>
              <a:t>Nm</a:t>
            </a:r>
            <a:r>
              <a:rPr lang="de-AT" dirty="0"/>
              <a:t> / </a:t>
            </a:r>
            <a:r>
              <a:rPr lang="de-AT" sz="1000" dirty="0"/>
              <a:t>5600 </a:t>
            </a:r>
            <a:r>
              <a:rPr lang="de-AT" sz="1000" dirty="0" err="1"/>
              <a:t>rpm</a:t>
            </a:r>
            <a:endParaRPr lang="de-AT" sz="1000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1824" r="7868" b="7296"/>
          <a:stretch/>
        </p:blipFill>
        <p:spPr>
          <a:xfrm>
            <a:off x="6193767" y="3011572"/>
            <a:ext cx="5391509" cy="34529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1195" r="6888" b="6163"/>
          <a:stretch/>
        </p:blipFill>
        <p:spPr>
          <a:xfrm>
            <a:off x="273736" y="1244093"/>
            <a:ext cx="534443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BMW R1250 GS MY 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Leistungsdiagramm / </a:t>
            </a:r>
            <a:r>
              <a:rPr lang="de-DE" dirty="0" err="1">
                <a:solidFill>
                  <a:schemeClr val="tx1"/>
                </a:solidFill>
              </a:rPr>
              <a:t>Dyno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chart</a:t>
            </a:r>
            <a:r>
              <a:rPr lang="de-DE" dirty="0">
                <a:solidFill>
                  <a:schemeClr val="tx1"/>
                </a:solidFill>
              </a:rPr>
              <a:t>  REMUS 8 RACING</a:t>
            </a:r>
          </a:p>
          <a:p>
            <a:endParaRPr lang="de-AT" dirty="0"/>
          </a:p>
        </p:txBody>
      </p:sp>
      <p:sp>
        <p:nvSpPr>
          <p:cNvPr id="6" name="Flussdiagramm: Daten 5"/>
          <p:cNvSpPr/>
          <p:nvPr/>
        </p:nvSpPr>
        <p:spPr>
          <a:xfrm>
            <a:off x="8405628" y="790413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FACTORY FACTS:</a:t>
            </a:r>
          </a:p>
          <a:p>
            <a:pPr lvl="0" algn="ctr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+ 4,1 HP/ </a:t>
            </a:r>
            <a:r>
              <a:rPr lang="de-AT" sz="1000" dirty="0">
                <a:solidFill>
                  <a:prstClr val="black"/>
                </a:solidFill>
              </a:rPr>
              <a:t>4000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+ 7,9 </a:t>
            </a:r>
            <a:r>
              <a:rPr lang="de-AT" dirty="0" err="1">
                <a:solidFill>
                  <a:prstClr val="black"/>
                </a:solidFill>
              </a:rPr>
              <a:t>Nm</a:t>
            </a:r>
            <a:r>
              <a:rPr lang="de-AT" dirty="0">
                <a:solidFill>
                  <a:prstClr val="black"/>
                </a:solidFill>
              </a:rPr>
              <a:t> / </a:t>
            </a:r>
            <a:r>
              <a:rPr lang="de-AT" sz="1000" dirty="0">
                <a:solidFill>
                  <a:prstClr val="black"/>
                </a:solidFill>
              </a:rPr>
              <a:t>3400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11824" r="6444" b="5534"/>
          <a:stretch/>
        </p:blipFill>
        <p:spPr>
          <a:xfrm>
            <a:off x="307432" y="1269488"/>
            <a:ext cx="5328657" cy="3456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9811" r="7067" b="6038"/>
          <a:stretch/>
        </p:blipFill>
        <p:spPr>
          <a:xfrm>
            <a:off x="6469210" y="2971337"/>
            <a:ext cx="5120088" cy="33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BMW R1250 GS MY 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schemeClr val="tx1"/>
                </a:solidFill>
              </a:rPr>
              <a:t>Leistungsdiagramm / </a:t>
            </a:r>
            <a:r>
              <a:rPr lang="de-DE" dirty="0" err="1">
                <a:solidFill>
                  <a:schemeClr val="tx1"/>
                </a:solidFill>
              </a:rPr>
              <a:t>Dyno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chart</a:t>
            </a:r>
            <a:r>
              <a:rPr lang="de-DE" dirty="0">
                <a:solidFill>
                  <a:schemeClr val="tx1"/>
                </a:solidFill>
              </a:rPr>
              <a:t> HEXACONE / Black </a:t>
            </a:r>
            <a:r>
              <a:rPr lang="de-DE" dirty="0" err="1">
                <a:solidFill>
                  <a:schemeClr val="tx1"/>
                </a:solidFill>
              </a:rPr>
              <a:t>Hawk</a:t>
            </a:r>
            <a:r>
              <a:rPr lang="de-DE" dirty="0">
                <a:solidFill>
                  <a:schemeClr val="tx1"/>
                </a:solidFill>
              </a:rPr>
              <a:t> EG  </a:t>
            </a:r>
          </a:p>
          <a:p>
            <a:endParaRPr lang="de-AT" dirty="0"/>
          </a:p>
        </p:txBody>
      </p:sp>
      <p:sp>
        <p:nvSpPr>
          <p:cNvPr id="6" name="Flussdiagramm: Daten 5"/>
          <p:cNvSpPr/>
          <p:nvPr/>
        </p:nvSpPr>
        <p:spPr>
          <a:xfrm>
            <a:off x="8405628" y="790413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FACTORY FACTS:</a:t>
            </a:r>
          </a:p>
          <a:p>
            <a:pPr lvl="0" algn="ctr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+ 4,1 HP/ </a:t>
            </a:r>
            <a:r>
              <a:rPr lang="de-AT" sz="1000" dirty="0">
                <a:solidFill>
                  <a:prstClr val="black"/>
                </a:solidFill>
              </a:rPr>
              <a:t>5400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+ 4,0 </a:t>
            </a:r>
            <a:r>
              <a:rPr lang="de-AT" dirty="0" err="1">
                <a:solidFill>
                  <a:prstClr val="black"/>
                </a:solidFill>
              </a:rPr>
              <a:t>Nm</a:t>
            </a:r>
            <a:r>
              <a:rPr lang="de-AT" dirty="0">
                <a:solidFill>
                  <a:prstClr val="black"/>
                </a:solidFill>
              </a:rPr>
              <a:t> / </a:t>
            </a:r>
            <a:r>
              <a:rPr lang="de-AT" sz="1000" dirty="0">
                <a:solidFill>
                  <a:prstClr val="black"/>
                </a:solidFill>
              </a:rPr>
              <a:t>5400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3208" r="7868" b="7295"/>
          <a:stretch/>
        </p:blipFill>
        <p:spPr>
          <a:xfrm>
            <a:off x="6748712" y="3300278"/>
            <a:ext cx="4826443" cy="31125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3081" r="7957" b="6164"/>
          <a:stretch/>
        </p:blipFill>
        <p:spPr>
          <a:xfrm>
            <a:off x="355639" y="1351804"/>
            <a:ext cx="5284800" cy="34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5386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933</Words>
  <Application>Microsoft Macintosh PowerPoint</Application>
  <PresentationFormat>Breitbild</PresentationFormat>
  <Paragraphs>266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BMW R1250 GS MY 18- </vt:lpstr>
      <vt:lpstr>BMW R1250 GS MY 18-</vt:lpstr>
      <vt:lpstr>BMW R1250 GS MY 18- </vt:lpstr>
      <vt:lpstr>BMW R1250 GS MY 18-</vt:lpstr>
      <vt:lpstr>BMW R1250 GS MY 18- </vt:lpstr>
      <vt:lpstr>BMW R1250 GS MY 18-</vt:lpstr>
      <vt:lpstr>BMW R1250 GS MY 18-</vt:lpstr>
      <vt:lpstr>BMW R1250 GS MY 18-</vt:lpstr>
      <vt:lpstr>  BMW R1250 GS MY 18-</vt:lpstr>
      <vt:lpstr>BMW R1250 GS MY 18-</vt:lpstr>
      <vt:lpstr>BMW R1250 GS MY 18-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196</cp:revision>
  <cp:lastPrinted>2019-01-30T12:37:02Z</cp:lastPrinted>
  <dcterms:created xsi:type="dcterms:W3CDTF">2018-04-10T08:16:24Z</dcterms:created>
  <dcterms:modified xsi:type="dcterms:W3CDTF">2019-02-26T07:15:19Z</dcterms:modified>
</cp:coreProperties>
</file>